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15"/>
  </p:notesMasterIdLst>
  <p:sldIdLst>
    <p:sldId id="283" r:id="rId2"/>
    <p:sldId id="297" r:id="rId3"/>
    <p:sldId id="298" r:id="rId4"/>
    <p:sldId id="299" r:id="rId5"/>
    <p:sldId id="300" r:id="rId6"/>
    <p:sldId id="301" r:id="rId7"/>
    <p:sldId id="302" r:id="rId8"/>
    <p:sldId id="303" r:id="rId9"/>
    <p:sldId id="304" r:id="rId10"/>
    <p:sldId id="305" r:id="rId11"/>
    <p:sldId id="306" r:id="rId12"/>
    <p:sldId id="307" r:id="rId13"/>
    <p:sldId id="30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5024"/>
    <a:srgbClr val="003618"/>
    <a:srgbClr val="3C2E4C"/>
    <a:srgbClr val="792919"/>
    <a:srgbClr val="2860A4"/>
    <a:srgbClr val="37441C"/>
    <a:srgbClr val="C3C198"/>
    <a:srgbClr val="C8C6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8" autoAdjust="0"/>
    <p:restoredTop sz="92840" autoAdjust="0"/>
  </p:normalViewPr>
  <p:slideViewPr>
    <p:cSldViewPr>
      <p:cViewPr>
        <p:scale>
          <a:sx n="92" d="100"/>
          <a:sy n="92" d="100"/>
        </p:scale>
        <p:origin x="-780" y="-72"/>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283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6532F8E-ACFD-46B4-BE8D-F3F0B838A6C5}" type="datetimeFigureOut">
              <a:rPr lang="en-US"/>
              <a:pPr>
                <a:defRPr/>
              </a:pPr>
              <a:t>9/5/2012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F63DD35-7E84-4A4E-9737-F1EA4C3C4FA5}" type="slidenum">
              <a:rPr lang="en-US"/>
              <a:pPr>
                <a:defRPr/>
              </a:pPr>
              <a:t>‹#›</a:t>
            </a:fld>
            <a:endParaRPr lang="en-US" dirty="0"/>
          </a:p>
        </p:txBody>
      </p:sp>
    </p:spTree>
    <p:extLst>
      <p:ext uri="{BB962C8B-B14F-4D97-AF65-F5344CB8AC3E}">
        <p14:creationId xmlns:p14="http://schemas.microsoft.com/office/powerpoint/2010/main" val="2912441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59A2955-1519-4B4A-B59C-47EE61EB055F}"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4DDCA29-4287-46FA-ACB2-D6647759F61B}"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00F0AB4-3692-4335-B743-FA0A8AEC24DA}"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C37581EE-A86F-44AD-8AD8-7D05C3AD37C2}"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CCD4940-6F12-4D58-BC1A-C85346625672}"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A1784FE-8514-4FB1-B401-66E8D2D63498}"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034C6864-AF4C-47D4-BFDE-786486DAB4DD}"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07DCE5B-2E9C-4578-95C7-3D416FE42856}"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D6D0CF67-5813-4C9E-92D3-741908944573}"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A2AF2B9-27FD-4976-B620-028CC52A1BB4}"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7BEB71-0486-4C25-8002-42DF3A2EC2B5}"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C73EA71-7B15-4A51-8522-6B4AA41CCA6B}"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37D878E-952C-401C-8913-8BA98ED7ED24}"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176090F-C383-4DB1-A110-E5F4AFE3591A}" type="datetimeFigureOut">
              <a:rPr lang="en-US"/>
              <a:pPr>
                <a:defRPr/>
              </a:pPr>
              <a:t>9/5/2012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DFA36F-6F8B-487F-AC54-F79FBC7E3A79}" type="slidenum">
              <a:rPr lang="en-US"/>
              <a:pPr>
                <a:defRPr/>
              </a:pPr>
              <a:t>‹#›</a:t>
            </a:fld>
            <a:endParaRPr lang="en-US" dirty="0"/>
          </a:p>
        </p:txBody>
      </p:sp>
    </p:spTree>
    <p:extLst>
      <p:ext uri="{BB962C8B-B14F-4D97-AF65-F5344CB8AC3E}">
        <p14:creationId xmlns:p14="http://schemas.microsoft.com/office/powerpoint/2010/main" val="338615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16D1E2-8766-4BA4-A5EB-0273F7D7877D}" type="datetimeFigureOut">
              <a:rPr lang="en-US"/>
              <a:pPr>
                <a:defRPr/>
              </a:pPr>
              <a:t>9/5/2012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6BCC87-5CD3-40C7-B101-1FC33D6C6E46}" type="slidenum">
              <a:rPr lang="en-US"/>
              <a:pPr>
                <a:defRPr/>
              </a:pPr>
              <a:t>‹#›</a:t>
            </a:fld>
            <a:endParaRPr lang="en-US" dirty="0"/>
          </a:p>
        </p:txBody>
      </p:sp>
    </p:spTree>
    <p:extLst>
      <p:ext uri="{BB962C8B-B14F-4D97-AF65-F5344CB8AC3E}">
        <p14:creationId xmlns:p14="http://schemas.microsoft.com/office/powerpoint/2010/main" val="3697903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6836F6B-EA7B-4DE3-8F30-5250FDFD27C0}" type="datetimeFigureOut">
              <a:rPr lang="en-US"/>
              <a:pPr>
                <a:defRPr/>
              </a:pPr>
              <a:t>9/5/2012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174B14-B24C-42E6-826D-FC6DE474611D}" type="slidenum">
              <a:rPr lang="en-US"/>
              <a:pPr>
                <a:defRPr/>
              </a:pPr>
              <a:t>‹#›</a:t>
            </a:fld>
            <a:endParaRPr lang="en-US" dirty="0"/>
          </a:p>
        </p:txBody>
      </p:sp>
    </p:spTree>
    <p:extLst>
      <p:ext uri="{BB962C8B-B14F-4D97-AF65-F5344CB8AC3E}">
        <p14:creationId xmlns:p14="http://schemas.microsoft.com/office/powerpoint/2010/main" val="4058963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1FB04D-0DCE-41E4-87A8-DECF8AFDD378}" type="datetimeFigureOut">
              <a:rPr lang="en-US"/>
              <a:pPr>
                <a:defRPr/>
              </a:pPr>
              <a:t>9/5/2012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4513EBA-2244-432B-8DB2-68056CAEABD2}" type="slidenum">
              <a:rPr lang="en-US"/>
              <a:pPr>
                <a:defRPr/>
              </a:pPr>
              <a:t>‹#›</a:t>
            </a:fld>
            <a:endParaRPr lang="en-US" dirty="0"/>
          </a:p>
        </p:txBody>
      </p:sp>
    </p:spTree>
    <p:extLst>
      <p:ext uri="{BB962C8B-B14F-4D97-AF65-F5344CB8AC3E}">
        <p14:creationId xmlns:p14="http://schemas.microsoft.com/office/powerpoint/2010/main" val="3670042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14B9D528-03D8-4DA7-92DE-BBF784B5CBBC}" type="datetimeFigureOut">
              <a:rPr lang="en-US"/>
              <a:pPr>
                <a:defRPr/>
              </a:pPr>
              <a:t>9/5/2012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46302FB-C986-49DC-B737-181096D0CA3B}" type="slidenum">
              <a:rPr lang="en-US"/>
              <a:pPr>
                <a:defRPr/>
              </a:pPr>
              <a:t>‹#›</a:t>
            </a:fld>
            <a:endParaRPr lang="en-US" dirty="0"/>
          </a:p>
        </p:txBody>
      </p:sp>
    </p:spTree>
    <p:extLst>
      <p:ext uri="{BB962C8B-B14F-4D97-AF65-F5344CB8AC3E}">
        <p14:creationId xmlns:p14="http://schemas.microsoft.com/office/powerpoint/2010/main" val="3667958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385A259-A694-4993-865B-0545FBCC404C}" type="datetimeFigureOut">
              <a:rPr lang="en-US"/>
              <a:pPr>
                <a:defRPr/>
              </a:pPr>
              <a:t>9/5/2012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39055D-3892-4500-AC2E-6F3F2A8A9B63}" type="slidenum">
              <a:rPr lang="en-US"/>
              <a:pPr>
                <a:defRPr/>
              </a:pPr>
              <a:t>‹#›</a:t>
            </a:fld>
            <a:endParaRPr lang="en-US" dirty="0"/>
          </a:p>
        </p:txBody>
      </p:sp>
    </p:spTree>
    <p:extLst>
      <p:ext uri="{BB962C8B-B14F-4D97-AF65-F5344CB8AC3E}">
        <p14:creationId xmlns:p14="http://schemas.microsoft.com/office/powerpoint/2010/main" val="40104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CF82DC0-ED55-427C-AF4C-692848A9A4AC}" type="datetimeFigureOut">
              <a:rPr lang="en-US"/>
              <a:pPr>
                <a:defRPr/>
              </a:pPr>
              <a:t>9/5/2012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2480342-5279-47A5-A307-AFD5191C4D3E}" type="slidenum">
              <a:rPr lang="en-US"/>
              <a:pPr>
                <a:defRPr/>
              </a:pPr>
              <a:t>‹#›</a:t>
            </a:fld>
            <a:endParaRPr lang="en-US" dirty="0"/>
          </a:p>
        </p:txBody>
      </p:sp>
    </p:spTree>
    <p:extLst>
      <p:ext uri="{BB962C8B-B14F-4D97-AF65-F5344CB8AC3E}">
        <p14:creationId xmlns:p14="http://schemas.microsoft.com/office/powerpoint/2010/main" val="1912672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F185267-7DAA-4887-A673-E4B9A99136E0}" type="datetimeFigureOut">
              <a:rPr lang="en-US"/>
              <a:pPr>
                <a:defRPr/>
              </a:pPr>
              <a:t>9/5/2012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C6B71F0-FBCD-4853-A9B1-3B06769E3DC2}" type="slidenum">
              <a:rPr lang="en-US"/>
              <a:pPr>
                <a:defRPr/>
              </a:pPr>
              <a:t>‹#›</a:t>
            </a:fld>
            <a:endParaRPr lang="en-US" dirty="0"/>
          </a:p>
        </p:txBody>
      </p:sp>
    </p:spTree>
    <p:extLst>
      <p:ext uri="{BB962C8B-B14F-4D97-AF65-F5344CB8AC3E}">
        <p14:creationId xmlns:p14="http://schemas.microsoft.com/office/powerpoint/2010/main" val="196321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E104062-25C4-4376-9DBF-09811054ADEA}" type="datetimeFigureOut">
              <a:rPr lang="en-US"/>
              <a:pPr>
                <a:defRPr/>
              </a:pPr>
              <a:t>9/5/2012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27F072F-6238-4DA8-AE73-7135D40690EB}" type="slidenum">
              <a:rPr lang="en-US"/>
              <a:pPr>
                <a:defRPr/>
              </a:pPr>
              <a:t>‹#›</a:t>
            </a:fld>
            <a:endParaRPr lang="en-US" dirty="0"/>
          </a:p>
        </p:txBody>
      </p:sp>
    </p:spTree>
    <p:extLst>
      <p:ext uri="{BB962C8B-B14F-4D97-AF65-F5344CB8AC3E}">
        <p14:creationId xmlns:p14="http://schemas.microsoft.com/office/powerpoint/2010/main" val="2628962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0DA65A8-5470-47A4-A2F9-EE6637C2D0C3}" type="datetimeFigureOut">
              <a:rPr lang="en-US"/>
              <a:pPr>
                <a:defRPr/>
              </a:pPr>
              <a:t>9/5/2012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31D413-4CA5-478A-B362-46D2BDD5FFBC}" type="slidenum">
              <a:rPr lang="en-US"/>
              <a:pPr>
                <a:defRPr/>
              </a:pPr>
              <a:t>‹#›</a:t>
            </a:fld>
            <a:endParaRPr lang="en-US" dirty="0"/>
          </a:p>
        </p:txBody>
      </p:sp>
    </p:spTree>
    <p:extLst>
      <p:ext uri="{BB962C8B-B14F-4D97-AF65-F5344CB8AC3E}">
        <p14:creationId xmlns:p14="http://schemas.microsoft.com/office/powerpoint/2010/main" val="7475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8E14A01-AAB4-451E-925F-275D700524F7}" type="datetimeFigureOut">
              <a:rPr lang="en-US"/>
              <a:pPr>
                <a:defRPr/>
              </a:pPr>
              <a:t>9/5/2012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4C40D92-44D2-487F-AD02-5157688426B4}" type="slidenum">
              <a:rPr lang="en-US"/>
              <a:pPr>
                <a:defRPr/>
              </a:pPr>
              <a:t>‹#›</a:t>
            </a:fld>
            <a:endParaRPr lang="en-US" dirty="0"/>
          </a:p>
        </p:txBody>
      </p:sp>
    </p:spTree>
    <p:extLst>
      <p:ext uri="{BB962C8B-B14F-4D97-AF65-F5344CB8AC3E}">
        <p14:creationId xmlns:p14="http://schemas.microsoft.com/office/powerpoint/2010/main" val="77117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008EAF-1FC2-419B-BAE9-548ADD861DB0}" type="datetimeFigureOut">
              <a:rPr lang="en-US"/>
              <a:pPr>
                <a:defRPr/>
              </a:pPr>
              <a:t>9/5/2012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ED43192-4509-4362-9439-4CDDE14F519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55113" cy="2590800"/>
          </a:xfrm>
          <a:prstGeom prst="rect">
            <a:avLst/>
          </a:prstGeom>
          <a:solidFill>
            <a:srgbClr val="27407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ubtitle 2"/>
          <p:cNvSpPr>
            <a:spLocks noGrp="1"/>
          </p:cNvSpPr>
          <p:nvPr>
            <p:ph type="subTitle" idx="1"/>
          </p:nvPr>
        </p:nvSpPr>
        <p:spPr>
          <a:xfrm>
            <a:off x="685800" y="5867400"/>
            <a:ext cx="2438400" cy="639763"/>
          </a:xfrm>
        </p:spPr>
        <p:txBody>
          <a:bodyPr rtlCol="0">
            <a:normAutofit fontScale="25000" lnSpcReduction="20000"/>
          </a:bodyPr>
          <a:lstStyle/>
          <a:p>
            <a:pPr algn="l" eaLnBrk="1" fontAlgn="auto" hangingPunct="1">
              <a:lnSpc>
                <a:spcPts val="1600"/>
              </a:lnSpc>
              <a:spcBef>
                <a:spcPts val="0"/>
              </a:spcBef>
              <a:spcAft>
                <a:spcPts val="0"/>
              </a:spcAft>
              <a:defRPr/>
            </a:pPr>
            <a:r>
              <a:rPr lang="en-US" sz="4800" dirty="0">
                <a:solidFill>
                  <a:schemeClr val="accent5">
                    <a:lumMod val="50000"/>
                  </a:schemeClr>
                </a:solidFill>
                <a:latin typeface="Century Gothic" pitchFamily="34" charset="0"/>
                <a:ea typeface="Adobe Heiti Std R" pitchFamily="34" charset="-128"/>
              </a:rPr>
              <a:t>J. Reuben Clark Law School</a:t>
            </a:r>
          </a:p>
          <a:p>
            <a:pPr algn="l" eaLnBrk="1" fontAlgn="auto" hangingPunct="1">
              <a:lnSpc>
                <a:spcPts val="1600"/>
              </a:lnSpc>
              <a:spcBef>
                <a:spcPts val="0"/>
              </a:spcBef>
              <a:spcAft>
                <a:spcPts val="0"/>
              </a:spcAft>
              <a:defRPr/>
            </a:pPr>
            <a:r>
              <a:rPr lang="en-US" sz="4800" dirty="0">
                <a:solidFill>
                  <a:schemeClr val="accent5">
                    <a:lumMod val="50000"/>
                  </a:schemeClr>
                </a:solidFill>
                <a:latin typeface="Century Gothic" pitchFamily="34" charset="0"/>
                <a:ea typeface="Adobe Heiti Std R" pitchFamily="34" charset="-128"/>
              </a:rPr>
              <a:t>Brigham Young University</a:t>
            </a:r>
          </a:p>
          <a:p>
            <a:pPr eaLnBrk="1" fontAlgn="auto" hangingPunct="1">
              <a:lnSpc>
                <a:spcPts val="2300"/>
              </a:lnSpc>
              <a:spcAft>
                <a:spcPts val="0"/>
              </a:spcAft>
              <a:defRPr/>
            </a:pPr>
            <a:endParaRPr lang="en-US" sz="700" dirty="0">
              <a:solidFill>
                <a:schemeClr val="accent5">
                  <a:lumMod val="50000"/>
                </a:schemeClr>
              </a:solidFill>
              <a:latin typeface="Century Gothic" pitchFamily="34" charset="0"/>
              <a:ea typeface="Adobe Heiti Std R" pitchFamily="34" charset="-128"/>
            </a:endParaRPr>
          </a:p>
          <a:p>
            <a:pPr algn="l" eaLnBrk="1" fontAlgn="auto" hangingPunct="1">
              <a:spcAft>
                <a:spcPts val="0"/>
              </a:spcAft>
              <a:defRPr/>
            </a:pPr>
            <a:endParaRPr lang="en-US" sz="1800" dirty="0">
              <a:latin typeface="+mj-lt"/>
            </a:endParaRPr>
          </a:p>
        </p:txBody>
      </p:sp>
      <p:sp>
        <p:nvSpPr>
          <p:cNvPr id="4" name="TextBox 3"/>
          <p:cNvSpPr txBox="1"/>
          <p:nvPr/>
        </p:nvSpPr>
        <p:spPr>
          <a:xfrm>
            <a:off x="4181475" y="5875338"/>
            <a:ext cx="4373563" cy="501650"/>
          </a:xfrm>
          <a:prstGeom prst="rect">
            <a:avLst/>
          </a:prstGeom>
          <a:noFill/>
        </p:spPr>
        <p:txBody>
          <a:bodyPr>
            <a:spAutoFit/>
          </a:bodyPr>
          <a:lstStyle/>
          <a:p>
            <a:pPr algn="r" fontAlgn="auto">
              <a:lnSpc>
                <a:spcPts val="1600"/>
              </a:lnSpc>
              <a:spcBef>
                <a:spcPts val="0"/>
              </a:spcBef>
              <a:spcAft>
                <a:spcPts val="0"/>
              </a:spcAft>
              <a:defRPr/>
            </a:pPr>
            <a:r>
              <a:rPr lang="en-US" sz="1200" dirty="0">
                <a:solidFill>
                  <a:schemeClr val="accent5">
                    <a:lumMod val="50000"/>
                  </a:schemeClr>
                </a:solidFill>
                <a:latin typeface="Century Gothic" pitchFamily="34" charset="0"/>
                <a:cs typeface="+mn-cs"/>
              </a:rPr>
              <a:t>International Center for </a:t>
            </a:r>
          </a:p>
          <a:p>
            <a:pPr algn="r" fontAlgn="auto">
              <a:lnSpc>
                <a:spcPts val="1600"/>
              </a:lnSpc>
              <a:spcBef>
                <a:spcPts val="0"/>
              </a:spcBef>
              <a:spcAft>
                <a:spcPts val="0"/>
              </a:spcAft>
              <a:defRPr/>
            </a:pPr>
            <a:r>
              <a:rPr lang="en-US" sz="1200" dirty="0">
                <a:solidFill>
                  <a:schemeClr val="accent5">
                    <a:lumMod val="50000"/>
                  </a:schemeClr>
                </a:solidFill>
                <a:latin typeface="Century Gothic" pitchFamily="34" charset="0"/>
                <a:cs typeface="+mn-cs"/>
              </a:rPr>
              <a:t>Law and Religion </a:t>
            </a:r>
            <a:r>
              <a:rPr lang="en-US" sz="1200" dirty="0">
                <a:solidFill>
                  <a:schemeClr val="accent5">
                    <a:lumMod val="50000"/>
                  </a:schemeClr>
                </a:solidFill>
                <a:latin typeface="Century Gothic" pitchFamily="34" charset="0"/>
                <a:cs typeface="+mn-cs"/>
              </a:rPr>
              <a:t>Studies</a:t>
            </a:r>
            <a:endParaRPr lang="en-US" sz="1200" dirty="0">
              <a:solidFill>
                <a:schemeClr val="accent5">
                  <a:lumMod val="50000"/>
                </a:schemeClr>
              </a:solidFill>
              <a:latin typeface="Century Gothic" pitchFamily="34" charset="0"/>
              <a:cs typeface="+mn-cs"/>
            </a:endParaRPr>
          </a:p>
        </p:txBody>
      </p:sp>
      <p:sp>
        <p:nvSpPr>
          <p:cNvPr id="5" name="Rectangle 4"/>
          <p:cNvSpPr/>
          <p:nvPr/>
        </p:nvSpPr>
        <p:spPr>
          <a:xfrm>
            <a:off x="0" y="228600"/>
            <a:ext cx="9154886" cy="2133599"/>
          </a:xfrm>
          <a:prstGeom prst="rect">
            <a:avLst/>
          </a:prstGeom>
          <a:solidFill>
            <a:srgbClr val="41547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Accommodating Conscience: The HHS Contraception Mandate and the Problems Arising from General and Neutral Laws</a:t>
            </a:r>
            <a:endParaRPr lang="en-US" sz="3200" dirty="0">
              <a:solidFill>
                <a:srgbClr val="C3C198"/>
              </a:solidFill>
              <a:effectLst>
                <a:outerShdw blurRad="38100" dist="38100" dir="2700000" algn="tl">
                  <a:srgbClr val="000000">
                    <a:alpha val="43137"/>
                  </a:srgbClr>
                </a:outerShdw>
              </a:effectLst>
              <a:latin typeface="Century Gothic" pitchFamily="34" charset="0"/>
              <a:cs typeface="Calibri"/>
            </a:endParaRPr>
          </a:p>
        </p:txBody>
      </p:sp>
      <p:sp>
        <p:nvSpPr>
          <p:cNvPr id="8" name="TextBox 7"/>
          <p:cNvSpPr txBox="1"/>
          <p:nvPr/>
        </p:nvSpPr>
        <p:spPr>
          <a:xfrm>
            <a:off x="336550" y="3048000"/>
            <a:ext cx="8410575" cy="2157413"/>
          </a:xfrm>
          <a:prstGeom prst="rect">
            <a:avLst/>
          </a:prstGeom>
          <a:noFill/>
        </p:spPr>
        <p:txBody>
          <a:bodyPr>
            <a:spAutoFit/>
          </a:bodyPr>
          <a:lstStyle/>
          <a:p>
            <a:pPr algn="ctr" fontAlgn="auto">
              <a:lnSpc>
                <a:spcPts val="2300"/>
              </a:lnSpc>
              <a:spcBef>
                <a:spcPts val="0"/>
              </a:spcBef>
              <a:spcAft>
                <a:spcPts val="0"/>
              </a:spcAft>
              <a:defRPr/>
            </a:pPr>
            <a:r>
              <a:rPr lang="en-US" sz="2000" dirty="0">
                <a:solidFill>
                  <a:schemeClr val="accent5">
                    <a:lumMod val="50000"/>
                  </a:schemeClr>
                </a:solidFill>
                <a:latin typeface="Century Gothic" pitchFamily="34" charset="0"/>
                <a:ea typeface="Adobe Heiti Std R" pitchFamily="34" charset="-128"/>
                <a:cs typeface="+mn-cs"/>
              </a:rPr>
              <a:t>Professor Brett G. Scharffs</a:t>
            </a:r>
          </a:p>
          <a:p>
            <a:pPr algn="ctr" fontAlgn="auto">
              <a:lnSpc>
                <a:spcPts val="2300"/>
              </a:lnSpc>
              <a:spcBef>
                <a:spcPts val="0"/>
              </a:spcBef>
              <a:spcAft>
                <a:spcPts val="0"/>
              </a:spcAft>
              <a:defRPr/>
            </a:pPr>
            <a:r>
              <a:rPr lang="en-US" dirty="0">
                <a:solidFill>
                  <a:schemeClr val="accent5">
                    <a:lumMod val="50000"/>
                  </a:schemeClr>
                </a:solidFill>
                <a:latin typeface="Century Gothic" pitchFamily="34" charset="0"/>
                <a:ea typeface="Adobe Heiti Std R" pitchFamily="34" charset="-128"/>
                <a:cs typeface="+mn-cs"/>
              </a:rPr>
              <a:t>Francis R. Kirkham Professor of Law</a:t>
            </a:r>
          </a:p>
          <a:p>
            <a:pPr algn="ctr" fontAlgn="auto">
              <a:lnSpc>
                <a:spcPts val="2300"/>
              </a:lnSpc>
              <a:spcBef>
                <a:spcPts val="0"/>
              </a:spcBef>
              <a:spcAft>
                <a:spcPts val="0"/>
              </a:spcAft>
              <a:defRPr/>
            </a:pPr>
            <a:r>
              <a:rPr lang="en-US" dirty="0">
                <a:solidFill>
                  <a:schemeClr val="accent5">
                    <a:lumMod val="50000"/>
                  </a:schemeClr>
                </a:solidFill>
                <a:latin typeface="Century Gothic" pitchFamily="34" charset="0"/>
                <a:ea typeface="Adobe Heiti Std R" pitchFamily="34" charset="-128"/>
                <a:cs typeface="+mn-cs"/>
              </a:rPr>
              <a:t>Associate Director, International Center for Law and Religion Studies</a:t>
            </a:r>
          </a:p>
          <a:p>
            <a:pPr algn="ctr" fontAlgn="auto">
              <a:lnSpc>
                <a:spcPts val="2300"/>
              </a:lnSpc>
              <a:spcBef>
                <a:spcPts val="0"/>
              </a:spcBef>
              <a:spcAft>
                <a:spcPts val="0"/>
              </a:spcAft>
              <a:defRPr/>
            </a:pPr>
            <a:endParaRPr lang="en-US" sz="2200" dirty="0">
              <a:solidFill>
                <a:schemeClr val="accent5">
                  <a:lumMod val="50000"/>
                </a:schemeClr>
              </a:solidFill>
              <a:latin typeface="Century Gothic" pitchFamily="34" charset="0"/>
              <a:ea typeface="Adobe Heiti Std R" pitchFamily="34" charset="-128"/>
              <a:cs typeface="+mn-cs"/>
            </a:endParaRPr>
          </a:p>
          <a:p>
            <a:pPr algn="ctr" fontAlgn="auto">
              <a:lnSpc>
                <a:spcPts val="2300"/>
              </a:lnSpc>
              <a:spcBef>
                <a:spcPts val="0"/>
              </a:spcBef>
              <a:spcAft>
                <a:spcPts val="0"/>
              </a:spcAft>
              <a:defRPr/>
            </a:pPr>
            <a:r>
              <a:rPr lang="en-US" sz="2200" dirty="0">
                <a:solidFill>
                  <a:schemeClr val="accent5">
                    <a:lumMod val="50000"/>
                  </a:schemeClr>
                </a:solidFill>
                <a:latin typeface="Century Gothic" pitchFamily="34" charset="0"/>
                <a:ea typeface="Adobe Heiti Std R" pitchFamily="34" charset="-128"/>
                <a:cs typeface="+mn-cs"/>
              </a:rPr>
              <a:t>Religious Freedom Discussion Series</a:t>
            </a:r>
          </a:p>
          <a:p>
            <a:pPr algn="ctr" fontAlgn="auto">
              <a:lnSpc>
                <a:spcPts val="2300"/>
              </a:lnSpc>
              <a:spcBef>
                <a:spcPts val="0"/>
              </a:spcBef>
              <a:spcAft>
                <a:spcPts val="0"/>
              </a:spcAft>
              <a:defRPr/>
            </a:pPr>
            <a:endParaRPr lang="en-US" sz="1500" dirty="0">
              <a:solidFill>
                <a:schemeClr val="accent5">
                  <a:lumMod val="50000"/>
                </a:schemeClr>
              </a:solidFill>
              <a:latin typeface="Century Gothic" pitchFamily="34" charset="0"/>
              <a:ea typeface="Adobe Heiti Std R" pitchFamily="34" charset="-128"/>
              <a:cs typeface="+mn-cs"/>
            </a:endParaRPr>
          </a:p>
          <a:p>
            <a:pPr algn="ctr" fontAlgn="auto">
              <a:lnSpc>
                <a:spcPts val="2300"/>
              </a:lnSpc>
              <a:spcBef>
                <a:spcPts val="0"/>
              </a:spcBef>
              <a:spcAft>
                <a:spcPts val="0"/>
              </a:spcAft>
              <a:defRPr/>
            </a:pPr>
            <a:r>
              <a:rPr lang="en-US" sz="1200" dirty="0">
                <a:solidFill>
                  <a:schemeClr val="accent5">
                    <a:lumMod val="50000"/>
                  </a:schemeClr>
                </a:solidFill>
                <a:latin typeface="Century Gothic" pitchFamily="34" charset="0"/>
                <a:ea typeface="Adobe Heiti Std R" pitchFamily="34" charset="-128"/>
                <a:cs typeface="+mn-cs"/>
              </a:rPr>
              <a:t>September 5, 2012</a:t>
            </a:r>
          </a:p>
        </p:txBody>
      </p:sp>
      <p:pic>
        <p:nvPicPr>
          <p:cNvPr id="205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566896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Japanese Kendo Case</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11269"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Box 15"/>
          <p:cNvSpPr txBox="1">
            <a:spLocks noChangeArrowheads="1"/>
          </p:cNvSpPr>
          <p:nvPr/>
        </p:nvSpPr>
        <p:spPr bwMode="auto">
          <a:xfrm>
            <a:off x="1014413" y="2027238"/>
            <a:ext cx="6910387"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a:latin typeface="Calibri" pitchFamily="34" charset="0"/>
              </a:rPr>
              <a:t>Japan Constitution (Article 20, paragraph 3): The State and its organs shall refrain from religious education or any other religious activity.</a:t>
            </a:r>
          </a:p>
          <a:p>
            <a:pPr eaLnBrk="1" hangingPunct="1"/>
            <a:endParaRPr lang="en-US" sz="1600">
              <a:latin typeface="Calibri" pitchFamily="34" charset="0"/>
            </a:endParaRPr>
          </a:p>
          <a:p>
            <a:pPr eaLnBrk="1" hangingPunct="1"/>
            <a:r>
              <a:rPr lang="en-US" sz="1600">
                <a:latin typeface="Calibri" pitchFamily="34" charset="0"/>
              </a:rPr>
              <a:t>“The Court does not believe that, in the case of a student who is not able to participate in kendo practice for valid reasons of religious faith, the action of offering alternative activities such as requiring the relevant student to take part in alternative physical training activities, write reports and so on and evaluating the results thereof, has religious implications in its purpose, or has the effect of supporting, enhancing, or promoting a specific religion or the effect of oppressing or interfering with those believing in other religions or those with no religion.”</a:t>
            </a:r>
          </a:p>
          <a:p>
            <a:pPr eaLnBrk="1" hangingPunct="1"/>
            <a:endParaRPr lang="en-US" sz="1600">
              <a:latin typeface="Calibri" pitchFamily="34" charset="0"/>
            </a:endParaRPr>
          </a:p>
          <a:p>
            <a:pPr eaLnBrk="1" hangingPunct="1"/>
            <a:r>
              <a:rPr lang="en-US" sz="1600">
                <a:latin typeface="Calibri" pitchFamily="34" charset="0"/>
              </a:rPr>
              <a:t>Does an accommodation represent unwarranted favoritism?</a:t>
            </a:r>
          </a:p>
          <a:p>
            <a:pPr eaLnBrk="1" hangingPunct="1"/>
            <a:r>
              <a:rPr lang="en-US" sz="1600">
                <a:latin typeface="Calibri" pitchFamily="34" charset="0"/>
              </a:rPr>
              <a:t>Does it promote Kobayashi’s faith?</a:t>
            </a:r>
          </a:p>
          <a:p>
            <a:pPr eaLnBrk="1" hangingPunct="1"/>
            <a:r>
              <a:rPr lang="en-US" sz="1600">
                <a:latin typeface="Calibri" pitchFamily="34" charset="0"/>
              </a:rPr>
              <a:t>Does it oppress or interfere with those who believe differently?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South African Nose-stud Case</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12293"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TextBox 15"/>
          <p:cNvSpPr txBox="1">
            <a:spLocks noChangeArrowheads="1"/>
          </p:cNvSpPr>
          <p:nvPr/>
        </p:nvSpPr>
        <p:spPr bwMode="auto">
          <a:xfrm>
            <a:off x="1116013" y="1735138"/>
            <a:ext cx="6910387"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a:latin typeface="Calibri" pitchFamily="34" charset="0"/>
              </a:rPr>
              <a:t>South African Constitutional Court:</a:t>
            </a:r>
          </a:p>
          <a:p>
            <a:pPr eaLnBrk="1" hangingPunct="1"/>
            <a:endParaRPr lang="en-US" sz="1600">
              <a:latin typeface="Calibri" pitchFamily="34" charset="0"/>
            </a:endParaRPr>
          </a:p>
          <a:p>
            <a:pPr eaLnBrk="1" hangingPunct="1"/>
            <a:r>
              <a:rPr lang="en-US" sz="1600">
                <a:latin typeface="Calibri" pitchFamily="34" charset="0"/>
              </a:rPr>
              <a:t>“The traditional basis for invalidating laws that prohibit the exercise of an obligatory practice is that it confronts the adherents with a Hobson’s choice between observance of their faith and adherence to the law. There is however more to the protection of religious and cultural practices than saving believers from hard choices. . . . Religious and cultural practices are protected because they are central to human identity and hence to human dignity which is in turn central to equality.</a:t>
            </a:r>
          </a:p>
          <a:p>
            <a:pPr eaLnBrk="1" hangingPunct="1"/>
            <a:endParaRPr lang="en-US" sz="1600">
              <a:latin typeface="Calibri" pitchFamily="34" charset="0"/>
            </a:endParaRPr>
          </a:p>
          <a:p>
            <a:pPr eaLnBrk="1" hangingPunct="1"/>
            <a:r>
              <a:rPr lang="en-US" sz="1600">
                <a:latin typeface="Calibri" pitchFamily="34" charset="0"/>
              </a:rPr>
              <a:t>Refusing to accommodate Sunali Pillay was “unfairly discriminatory”</a:t>
            </a:r>
          </a:p>
          <a:p>
            <a:pPr eaLnBrk="1" hangingPunct="1"/>
            <a:endParaRPr lang="en-US" sz="1600">
              <a:latin typeface="Calibri" pitchFamily="34" charset="0"/>
            </a:endParaRPr>
          </a:p>
          <a:p>
            <a:pPr eaLnBrk="1" hangingPunct="1"/>
            <a:r>
              <a:rPr lang="en-US" sz="1600">
                <a:latin typeface="Calibri" pitchFamily="34" charset="0"/>
              </a:rPr>
              <a:t>Principle of reasonable accommodation: “the notion that sometimes the community . . . Must take positive measures and possibly incur additional hardship or expense in order to allow all people to participate and enjoy all their rights equally.”  </a:t>
            </a:r>
          </a:p>
          <a:p>
            <a:pPr eaLnBrk="1" hangingPunct="1"/>
            <a:endParaRPr lang="en-US" sz="1600">
              <a:latin typeface="Calibri" pitchFamily="34" charset="0"/>
            </a:endParaRPr>
          </a:p>
          <a:p>
            <a:pPr eaLnBrk="1" hangingPunct="1"/>
            <a:r>
              <a:rPr lang="en-US" sz="1600">
                <a:latin typeface="Calibri" pitchFamily="34" charset="0"/>
              </a:rPr>
              <a:t>An “exercise in proportionality that will depend intimately on the facts.”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The HHS Mandate Revisited</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13317"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Box 15"/>
          <p:cNvSpPr txBox="1">
            <a:spLocks noChangeArrowheads="1"/>
          </p:cNvSpPr>
          <p:nvPr/>
        </p:nvSpPr>
        <p:spPr bwMode="auto">
          <a:xfrm>
            <a:off x="1014413" y="2027238"/>
            <a:ext cx="6910387" cy="1322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buFontTx/>
              <a:buAutoNum type="arabicPeriod"/>
            </a:pPr>
            <a:r>
              <a:rPr lang="en-US" sz="1600">
                <a:latin typeface="Calibri" pitchFamily="34" charset="0"/>
              </a:rPr>
              <a:t>Not a general law – it includes exceptions.</a:t>
            </a:r>
          </a:p>
          <a:p>
            <a:pPr eaLnBrk="1" hangingPunct="1">
              <a:buFontTx/>
              <a:buAutoNum type="arabicPeriod"/>
            </a:pPr>
            <a:endParaRPr lang="en-US" sz="1600">
              <a:latin typeface="Calibri" pitchFamily="34" charset="0"/>
            </a:endParaRPr>
          </a:p>
          <a:p>
            <a:pPr eaLnBrk="1" hangingPunct="1">
              <a:buFontTx/>
              <a:buAutoNum type="arabicPeriod"/>
            </a:pPr>
            <a:r>
              <a:rPr lang="en-US" sz="1600">
                <a:latin typeface="Calibri" pitchFamily="34" charset="0"/>
              </a:rPr>
              <a:t>Not a neutral law – it does not effect everyone the same way.</a:t>
            </a:r>
          </a:p>
          <a:p>
            <a:pPr eaLnBrk="1" hangingPunct="1">
              <a:buFontTx/>
              <a:buAutoNum type="arabicPeriod"/>
            </a:pPr>
            <a:endParaRPr lang="en-US" sz="1600">
              <a:latin typeface="Calibri" pitchFamily="34" charset="0"/>
            </a:endParaRPr>
          </a:p>
          <a:p>
            <a:pPr eaLnBrk="1" hangingPunct="1">
              <a:buFontTx/>
              <a:buAutoNum type="arabicPeriod"/>
            </a:pPr>
            <a:r>
              <a:rPr lang="en-US" sz="1600">
                <a:latin typeface="Calibri" pitchFamily="34" charset="0"/>
              </a:rPr>
              <a:t>Illustrates how unhelpful our conceptual frameworks are in the U.S.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9155113" cy="2590800"/>
          </a:xfrm>
          <a:prstGeom prst="rect">
            <a:avLst/>
          </a:prstGeom>
          <a:solidFill>
            <a:srgbClr val="27407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ubtitle 2"/>
          <p:cNvSpPr>
            <a:spLocks noGrp="1"/>
          </p:cNvSpPr>
          <p:nvPr>
            <p:ph type="subTitle" idx="1"/>
          </p:nvPr>
        </p:nvSpPr>
        <p:spPr>
          <a:xfrm>
            <a:off x="685800" y="5867400"/>
            <a:ext cx="2438400" cy="639763"/>
          </a:xfrm>
        </p:spPr>
        <p:txBody>
          <a:bodyPr rtlCol="0">
            <a:normAutofit fontScale="25000" lnSpcReduction="20000"/>
          </a:bodyPr>
          <a:lstStyle/>
          <a:p>
            <a:pPr algn="l" eaLnBrk="1" fontAlgn="auto" hangingPunct="1">
              <a:lnSpc>
                <a:spcPts val="1600"/>
              </a:lnSpc>
              <a:spcBef>
                <a:spcPts val="0"/>
              </a:spcBef>
              <a:spcAft>
                <a:spcPts val="0"/>
              </a:spcAft>
              <a:defRPr/>
            </a:pPr>
            <a:r>
              <a:rPr lang="en-US" sz="4800" dirty="0">
                <a:solidFill>
                  <a:schemeClr val="accent5">
                    <a:lumMod val="50000"/>
                  </a:schemeClr>
                </a:solidFill>
                <a:latin typeface="Century Gothic" pitchFamily="34" charset="0"/>
                <a:ea typeface="Adobe Heiti Std R" pitchFamily="34" charset="-128"/>
              </a:rPr>
              <a:t>J. Reuben Clark Law School</a:t>
            </a:r>
          </a:p>
          <a:p>
            <a:pPr algn="l" eaLnBrk="1" fontAlgn="auto" hangingPunct="1">
              <a:lnSpc>
                <a:spcPts val="1600"/>
              </a:lnSpc>
              <a:spcBef>
                <a:spcPts val="0"/>
              </a:spcBef>
              <a:spcAft>
                <a:spcPts val="0"/>
              </a:spcAft>
              <a:defRPr/>
            </a:pPr>
            <a:r>
              <a:rPr lang="en-US" sz="4800" dirty="0">
                <a:solidFill>
                  <a:schemeClr val="accent5">
                    <a:lumMod val="50000"/>
                  </a:schemeClr>
                </a:solidFill>
                <a:latin typeface="Century Gothic" pitchFamily="34" charset="0"/>
                <a:ea typeface="Adobe Heiti Std R" pitchFamily="34" charset="-128"/>
              </a:rPr>
              <a:t>Brigham Young University</a:t>
            </a:r>
          </a:p>
          <a:p>
            <a:pPr eaLnBrk="1" fontAlgn="auto" hangingPunct="1">
              <a:lnSpc>
                <a:spcPts val="2300"/>
              </a:lnSpc>
              <a:spcAft>
                <a:spcPts val="0"/>
              </a:spcAft>
              <a:defRPr/>
            </a:pPr>
            <a:endParaRPr lang="en-US" sz="700" dirty="0">
              <a:solidFill>
                <a:schemeClr val="accent5">
                  <a:lumMod val="50000"/>
                </a:schemeClr>
              </a:solidFill>
              <a:latin typeface="Century Gothic" pitchFamily="34" charset="0"/>
              <a:ea typeface="Adobe Heiti Std R" pitchFamily="34" charset="-128"/>
            </a:endParaRPr>
          </a:p>
          <a:p>
            <a:pPr algn="l" eaLnBrk="1" fontAlgn="auto" hangingPunct="1">
              <a:spcAft>
                <a:spcPts val="0"/>
              </a:spcAft>
              <a:defRPr/>
            </a:pPr>
            <a:endParaRPr lang="en-US" sz="1800" dirty="0">
              <a:latin typeface="+mj-lt"/>
            </a:endParaRPr>
          </a:p>
        </p:txBody>
      </p:sp>
      <p:sp>
        <p:nvSpPr>
          <p:cNvPr id="4" name="TextBox 3"/>
          <p:cNvSpPr txBox="1"/>
          <p:nvPr/>
        </p:nvSpPr>
        <p:spPr>
          <a:xfrm>
            <a:off x="4160838" y="5875338"/>
            <a:ext cx="4373562" cy="708025"/>
          </a:xfrm>
          <a:prstGeom prst="rect">
            <a:avLst/>
          </a:prstGeom>
          <a:noFill/>
        </p:spPr>
        <p:txBody>
          <a:bodyPr>
            <a:spAutoFit/>
          </a:bodyPr>
          <a:lstStyle/>
          <a:p>
            <a:pPr algn="r" fontAlgn="auto">
              <a:lnSpc>
                <a:spcPts val="1600"/>
              </a:lnSpc>
              <a:spcBef>
                <a:spcPts val="0"/>
              </a:spcBef>
              <a:spcAft>
                <a:spcPts val="0"/>
              </a:spcAft>
              <a:defRPr/>
            </a:pPr>
            <a:r>
              <a:rPr lang="en-US" sz="1200" dirty="0">
                <a:solidFill>
                  <a:schemeClr val="accent5">
                    <a:lumMod val="50000"/>
                  </a:schemeClr>
                </a:solidFill>
                <a:latin typeface="Century Gothic" pitchFamily="34" charset="0"/>
                <a:cs typeface="+mn-cs"/>
              </a:rPr>
              <a:t>International Center for </a:t>
            </a:r>
          </a:p>
          <a:p>
            <a:pPr algn="r" fontAlgn="auto">
              <a:lnSpc>
                <a:spcPts val="1600"/>
              </a:lnSpc>
              <a:spcBef>
                <a:spcPts val="0"/>
              </a:spcBef>
              <a:spcAft>
                <a:spcPts val="0"/>
              </a:spcAft>
              <a:defRPr/>
            </a:pPr>
            <a:r>
              <a:rPr lang="en-US" sz="1200" dirty="0">
                <a:solidFill>
                  <a:schemeClr val="accent5">
                    <a:lumMod val="50000"/>
                  </a:schemeClr>
                </a:solidFill>
                <a:latin typeface="Century Gothic" pitchFamily="34" charset="0"/>
                <a:cs typeface="+mn-cs"/>
              </a:rPr>
              <a:t>Law and Religion Studies</a:t>
            </a:r>
          </a:p>
          <a:p>
            <a:pPr algn="r" fontAlgn="auto">
              <a:lnSpc>
                <a:spcPts val="1600"/>
              </a:lnSpc>
              <a:spcBef>
                <a:spcPts val="0"/>
              </a:spcBef>
              <a:spcAft>
                <a:spcPts val="0"/>
              </a:spcAft>
              <a:defRPr/>
            </a:pPr>
            <a:endParaRPr lang="en-US" sz="1200" dirty="0">
              <a:solidFill>
                <a:schemeClr val="accent5">
                  <a:lumMod val="50000"/>
                </a:schemeClr>
              </a:solidFill>
              <a:latin typeface="Century Gothic" pitchFamily="34" charset="0"/>
              <a:cs typeface="+mn-cs"/>
            </a:endParaRPr>
          </a:p>
        </p:txBody>
      </p:sp>
      <p:sp>
        <p:nvSpPr>
          <p:cNvPr id="5" name="Rectangle 4"/>
          <p:cNvSpPr/>
          <p:nvPr/>
        </p:nvSpPr>
        <p:spPr>
          <a:xfrm>
            <a:off x="0" y="228600"/>
            <a:ext cx="9154886" cy="2133599"/>
          </a:xfrm>
          <a:prstGeom prst="rect">
            <a:avLst/>
          </a:prstGeom>
          <a:solidFill>
            <a:srgbClr val="41547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r>
              <a:rPr lang="en-US" sz="32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Accommodating Conscience: The HHS Contraception Mandate and the Problems Arising from General and Neutral Laws</a:t>
            </a:r>
            <a:endParaRPr lang="en-US" sz="3200" dirty="0">
              <a:solidFill>
                <a:srgbClr val="C3C198"/>
              </a:solidFill>
              <a:effectLst>
                <a:outerShdw blurRad="38100" dist="38100" dir="2700000" algn="tl">
                  <a:srgbClr val="000000">
                    <a:alpha val="43137"/>
                  </a:srgbClr>
                </a:outerShdw>
              </a:effectLst>
              <a:latin typeface="Century Gothic" pitchFamily="34" charset="0"/>
              <a:cs typeface="Calibri"/>
            </a:endParaRPr>
          </a:p>
        </p:txBody>
      </p:sp>
      <p:sp>
        <p:nvSpPr>
          <p:cNvPr id="8" name="TextBox 7"/>
          <p:cNvSpPr txBox="1"/>
          <p:nvPr/>
        </p:nvSpPr>
        <p:spPr>
          <a:xfrm>
            <a:off x="336550" y="3048000"/>
            <a:ext cx="8410575" cy="2157413"/>
          </a:xfrm>
          <a:prstGeom prst="rect">
            <a:avLst/>
          </a:prstGeom>
          <a:noFill/>
        </p:spPr>
        <p:txBody>
          <a:bodyPr>
            <a:spAutoFit/>
          </a:bodyPr>
          <a:lstStyle/>
          <a:p>
            <a:pPr algn="ctr" fontAlgn="auto">
              <a:lnSpc>
                <a:spcPts val="2300"/>
              </a:lnSpc>
              <a:spcBef>
                <a:spcPts val="0"/>
              </a:spcBef>
              <a:spcAft>
                <a:spcPts val="0"/>
              </a:spcAft>
              <a:defRPr/>
            </a:pPr>
            <a:r>
              <a:rPr lang="en-US" sz="2000" dirty="0">
                <a:solidFill>
                  <a:schemeClr val="accent5">
                    <a:lumMod val="50000"/>
                  </a:schemeClr>
                </a:solidFill>
                <a:latin typeface="Century Gothic" pitchFamily="34" charset="0"/>
                <a:ea typeface="Adobe Heiti Std R" pitchFamily="34" charset="-128"/>
                <a:cs typeface="+mn-cs"/>
              </a:rPr>
              <a:t>Professor Brett G. Scharffs</a:t>
            </a:r>
          </a:p>
          <a:p>
            <a:pPr algn="ctr" fontAlgn="auto">
              <a:lnSpc>
                <a:spcPts val="2300"/>
              </a:lnSpc>
              <a:spcBef>
                <a:spcPts val="0"/>
              </a:spcBef>
              <a:spcAft>
                <a:spcPts val="0"/>
              </a:spcAft>
              <a:defRPr/>
            </a:pPr>
            <a:r>
              <a:rPr lang="en-US" dirty="0">
                <a:solidFill>
                  <a:schemeClr val="accent5">
                    <a:lumMod val="50000"/>
                  </a:schemeClr>
                </a:solidFill>
                <a:latin typeface="Century Gothic" pitchFamily="34" charset="0"/>
                <a:ea typeface="Adobe Heiti Std R" pitchFamily="34" charset="-128"/>
                <a:cs typeface="+mn-cs"/>
              </a:rPr>
              <a:t>Francis R. Kirkham Professor of Law</a:t>
            </a:r>
          </a:p>
          <a:p>
            <a:pPr algn="ctr" fontAlgn="auto">
              <a:lnSpc>
                <a:spcPts val="2300"/>
              </a:lnSpc>
              <a:spcBef>
                <a:spcPts val="0"/>
              </a:spcBef>
              <a:spcAft>
                <a:spcPts val="0"/>
              </a:spcAft>
              <a:defRPr/>
            </a:pPr>
            <a:r>
              <a:rPr lang="en-US" dirty="0">
                <a:solidFill>
                  <a:schemeClr val="accent5">
                    <a:lumMod val="50000"/>
                  </a:schemeClr>
                </a:solidFill>
                <a:latin typeface="Century Gothic" pitchFamily="34" charset="0"/>
                <a:ea typeface="Adobe Heiti Std R" pitchFamily="34" charset="-128"/>
                <a:cs typeface="+mn-cs"/>
              </a:rPr>
              <a:t>Associate Director, International Center for Law and Religion Studies</a:t>
            </a:r>
          </a:p>
          <a:p>
            <a:pPr algn="ctr" fontAlgn="auto">
              <a:lnSpc>
                <a:spcPts val="2300"/>
              </a:lnSpc>
              <a:spcBef>
                <a:spcPts val="0"/>
              </a:spcBef>
              <a:spcAft>
                <a:spcPts val="0"/>
              </a:spcAft>
              <a:defRPr/>
            </a:pPr>
            <a:endParaRPr lang="en-US" sz="2200" dirty="0">
              <a:solidFill>
                <a:schemeClr val="accent5">
                  <a:lumMod val="50000"/>
                </a:schemeClr>
              </a:solidFill>
              <a:latin typeface="Century Gothic" pitchFamily="34" charset="0"/>
              <a:ea typeface="Adobe Heiti Std R" pitchFamily="34" charset="-128"/>
              <a:cs typeface="+mn-cs"/>
            </a:endParaRPr>
          </a:p>
          <a:p>
            <a:pPr algn="ctr" fontAlgn="auto">
              <a:lnSpc>
                <a:spcPts val="2300"/>
              </a:lnSpc>
              <a:spcBef>
                <a:spcPts val="0"/>
              </a:spcBef>
              <a:spcAft>
                <a:spcPts val="0"/>
              </a:spcAft>
              <a:defRPr/>
            </a:pPr>
            <a:r>
              <a:rPr lang="en-US" sz="2200" dirty="0">
                <a:solidFill>
                  <a:schemeClr val="accent5">
                    <a:lumMod val="50000"/>
                  </a:schemeClr>
                </a:solidFill>
                <a:latin typeface="Century Gothic" pitchFamily="34" charset="0"/>
                <a:ea typeface="Adobe Heiti Std R" pitchFamily="34" charset="-128"/>
                <a:cs typeface="+mn-cs"/>
              </a:rPr>
              <a:t>Religious Freedom Discussion Series</a:t>
            </a:r>
          </a:p>
          <a:p>
            <a:pPr algn="ctr" fontAlgn="auto">
              <a:lnSpc>
                <a:spcPts val="2300"/>
              </a:lnSpc>
              <a:spcBef>
                <a:spcPts val="0"/>
              </a:spcBef>
              <a:spcAft>
                <a:spcPts val="0"/>
              </a:spcAft>
              <a:defRPr/>
            </a:pPr>
            <a:endParaRPr lang="en-US" sz="1500" dirty="0">
              <a:solidFill>
                <a:schemeClr val="accent5">
                  <a:lumMod val="50000"/>
                </a:schemeClr>
              </a:solidFill>
              <a:latin typeface="Century Gothic" pitchFamily="34" charset="0"/>
              <a:ea typeface="Adobe Heiti Std R" pitchFamily="34" charset="-128"/>
              <a:cs typeface="+mn-cs"/>
            </a:endParaRPr>
          </a:p>
          <a:p>
            <a:pPr algn="ctr" fontAlgn="auto">
              <a:lnSpc>
                <a:spcPts val="2300"/>
              </a:lnSpc>
              <a:spcBef>
                <a:spcPts val="0"/>
              </a:spcBef>
              <a:spcAft>
                <a:spcPts val="0"/>
              </a:spcAft>
              <a:defRPr/>
            </a:pPr>
            <a:r>
              <a:rPr lang="en-US" sz="1200" dirty="0">
                <a:solidFill>
                  <a:schemeClr val="accent5">
                    <a:lumMod val="50000"/>
                  </a:schemeClr>
                </a:solidFill>
                <a:latin typeface="Century Gothic" pitchFamily="34" charset="0"/>
                <a:ea typeface="Adobe Heiti Std R" pitchFamily="34" charset="-128"/>
                <a:cs typeface="+mn-cs"/>
              </a:rPr>
              <a:t>September 5, 2012</a:t>
            </a:r>
          </a:p>
        </p:txBody>
      </p:sp>
      <p:pic>
        <p:nvPicPr>
          <p:cNvPr id="1434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566896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Health Care Mandate</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3077"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1014413" y="2027238"/>
            <a:ext cx="6910387" cy="2554287"/>
          </a:xfrm>
          <a:prstGeom prst="rect">
            <a:avLst/>
          </a:prstGeom>
          <a:noFill/>
        </p:spPr>
        <p:txBody>
          <a:bodyPr>
            <a:spAutoFit/>
          </a:bodyPr>
          <a:lstStyle/>
          <a:p>
            <a:pPr fontAlgn="auto">
              <a:spcBef>
                <a:spcPts val="0"/>
              </a:spcBef>
              <a:spcAft>
                <a:spcPts val="0"/>
              </a:spcAft>
              <a:defRPr/>
            </a:pPr>
            <a:r>
              <a:rPr lang="en-US" sz="1600" dirty="0">
                <a:latin typeface="+mn-lt"/>
                <a:cs typeface="+mn-cs"/>
              </a:rPr>
              <a:t>January 20, 2012 announcement: Requires all employers to include coverage of contraception, sterilization and abortion inducing drugs in their health insurance plans</a:t>
            </a:r>
          </a:p>
          <a:p>
            <a:pPr fontAlgn="auto">
              <a:spcBef>
                <a:spcPts val="0"/>
              </a:spcBef>
              <a:spcAft>
                <a:spcPts val="0"/>
              </a:spcAft>
              <a:defRPr/>
            </a:pPr>
            <a:endParaRPr lang="en-US" sz="1600" dirty="0">
              <a:latin typeface="+mn-lt"/>
              <a:cs typeface="+mn-cs"/>
            </a:endParaRPr>
          </a:p>
          <a:p>
            <a:pPr fontAlgn="auto">
              <a:spcBef>
                <a:spcPts val="0"/>
              </a:spcBef>
              <a:spcAft>
                <a:spcPts val="0"/>
              </a:spcAft>
              <a:defRPr/>
            </a:pPr>
            <a:r>
              <a:rPr lang="en-US" sz="1600" dirty="0">
                <a:latin typeface="+mn-lt"/>
                <a:cs typeface="+mn-cs"/>
              </a:rPr>
              <a:t>Exemption for religious employers that meet four requirements:</a:t>
            </a:r>
          </a:p>
          <a:p>
            <a:pPr fontAlgn="auto">
              <a:spcBef>
                <a:spcPts val="0"/>
              </a:spcBef>
              <a:spcAft>
                <a:spcPts val="0"/>
              </a:spcAft>
              <a:defRPr/>
            </a:pPr>
            <a:endParaRPr lang="en-US" sz="1600" dirty="0">
              <a:latin typeface="+mn-lt"/>
              <a:cs typeface="+mn-cs"/>
            </a:endParaRPr>
          </a:p>
          <a:p>
            <a:pPr marL="342900" indent="-342900" fontAlgn="auto">
              <a:spcBef>
                <a:spcPts val="0"/>
              </a:spcBef>
              <a:spcAft>
                <a:spcPts val="0"/>
              </a:spcAft>
              <a:buFontTx/>
              <a:buAutoNum type="arabicPeriod"/>
              <a:defRPr/>
            </a:pPr>
            <a:r>
              <a:rPr lang="en-US" sz="1600" dirty="0">
                <a:latin typeface="+mn-lt"/>
                <a:cs typeface="+mn-cs"/>
              </a:rPr>
              <a:t>Primary purpose must be the inculcation of religious values</a:t>
            </a:r>
          </a:p>
          <a:p>
            <a:pPr marL="342900" indent="-342900" fontAlgn="auto">
              <a:spcBef>
                <a:spcPts val="0"/>
              </a:spcBef>
              <a:spcAft>
                <a:spcPts val="0"/>
              </a:spcAft>
              <a:buFontTx/>
              <a:buAutoNum type="arabicPeriod"/>
              <a:defRPr/>
            </a:pPr>
            <a:r>
              <a:rPr lang="en-US" sz="1600" dirty="0">
                <a:latin typeface="+mn-lt"/>
                <a:cs typeface="+mn-cs"/>
              </a:rPr>
              <a:t>They must primarily employ only those of their faith</a:t>
            </a:r>
          </a:p>
          <a:p>
            <a:pPr marL="342900" indent="-342900" fontAlgn="auto">
              <a:spcBef>
                <a:spcPts val="0"/>
              </a:spcBef>
              <a:spcAft>
                <a:spcPts val="0"/>
              </a:spcAft>
              <a:buFontTx/>
              <a:buAutoNum type="arabicPeriod"/>
              <a:defRPr/>
            </a:pPr>
            <a:r>
              <a:rPr lang="en-US" sz="1600" dirty="0">
                <a:latin typeface="+mn-lt"/>
                <a:cs typeface="+mn-cs"/>
              </a:rPr>
              <a:t>They must primarily serve only those of their faith</a:t>
            </a:r>
          </a:p>
          <a:p>
            <a:pPr marL="342900" indent="-342900" fontAlgn="auto">
              <a:spcBef>
                <a:spcPts val="0"/>
              </a:spcBef>
              <a:spcAft>
                <a:spcPts val="0"/>
              </a:spcAft>
              <a:buFontTx/>
              <a:buAutoNum type="arabicPeriod"/>
              <a:defRPr/>
            </a:pPr>
            <a:r>
              <a:rPr lang="en-US" sz="1600" dirty="0">
                <a:latin typeface="+mn-lt"/>
                <a:cs typeface="+mn-cs"/>
              </a:rPr>
              <a:t>They must qualify as a church per se for tax purposes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Health Care Mandate</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4101"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2" name="TextBox 15"/>
          <p:cNvSpPr txBox="1">
            <a:spLocks noChangeArrowheads="1"/>
          </p:cNvSpPr>
          <p:nvPr/>
        </p:nvSpPr>
        <p:spPr bwMode="auto">
          <a:xfrm>
            <a:off x="1014413" y="2027238"/>
            <a:ext cx="69103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a:latin typeface="Calibri" pitchFamily="34" charset="0"/>
              </a:rPr>
              <a:t>February 10, 2012 compromise:</a:t>
            </a:r>
          </a:p>
          <a:p>
            <a:pPr eaLnBrk="1" hangingPunct="1"/>
            <a:endParaRPr lang="en-US" sz="1600">
              <a:latin typeface="Calibri" pitchFamily="34" charset="0"/>
            </a:endParaRPr>
          </a:p>
          <a:p>
            <a:pPr eaLnBrk="1" hangingPunct="1"/>
            <a:r>
              <a:rPr lang="en-US" sz="1600">
                <a:latin typeface="Calibri" pitchFamily="34" charset="0"/>
              </a:rPr>
              <a:t>Religious employers would not be required to cover contraception, sterilization and abortifacients.</a:t>
            </a:r>
          </a:p>
          <a:p>
            <a:pPr eaLnBrk="1" hangingPunct="1"/>
            <a:endParaRPr lang="en-US" sz="1600">
              <a:latin typeface="Calibri" pitchFamily="34" charset="0"/>
            </a:endParaRPr>
          </a:p>
          <a:p>
            <a:pPr eaLnBrk="1" hangingPunct="1"/>
            <a:r>
              <a:rPr lang="en-US" sz="1600">
                <a:latin typeface="Calibri" pitchFamily="34" charset="0"/>
              </a:rPr>
              <a:t>Instead, their insurance plans would.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Health Care Mandate</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5125"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TextBox 15"/>
          <p:cNvSpPr txBox="1">
            <a:spLocks noChangeArrowheads="1"/>
          </p:cNvSpPr>
          <p:nvPr/>
        </p:nvSpPr>
        <p:spPr bwMode="auto">
          <a:xfrm>
            <a:off x="1014413" y="2027238"/>
            <a:ext cx="6910387"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a:latin typeface="Calibri" pitchFamily="34" charset="0"/>
              </a:rPr>
              <a:t>Open Letter from 500 scholars and religious leaders (Harvard Law Professor Mary Ann Glendon, Catholic University President John Garvey, Princeton philosopher Robbie George):</a:t>
            </a:r>
          </a:p>
          <a:p>
            <a:pPr eaLnBrk="1" hangingPunct="1"/>
            <a:endParaRPr lang="en-US" sz="1600">
              <a:latin typeface="Calibri" pitchFamily="34" charset="0"/>
            </a:endParaRPr>
          </a:p>
          <a:p>
            <a:pPr eaLnBrk="1" hangingPunct="1"/>
            <a:r>
              <a:rPr lang="en-US" sz="1600">
                <a:latin typeface="Calibri" pitchFamily="34" charset="0"/>
              </a:rPr>
              <a:t>“</a:t>
            </a:r>
            <a:r>
              <a:rPr lang="en-US" sz="1600" i="1">
                <a:latin typeface="Calibri" pitchFamily="34" charset="0"/>
              </a:rPr>
              <a:t>This so-called ‘accommodation’ changes nothing of moral substance and fails to remove the assault on religious liberty and the rights of conscience which gave rise to the controversy</a:t>
            </a:r>
            <a:r>
              <a:rPr lang="en-US" sz="1600">
                <a:latin typeface="Calibri" pitchFamily="34" charset="0"/>
              </a:rPr>
              <a:t>. It is certainly no compromise. The reason for the original bipartisan uproar was the administration’s insistence that religious employers, be they institutions or individuals, provide insurance that covered services they regard as gravely immoral and unjust. Under the new rule, the government still coerces religious institutions and individuals to purchase insurance policies that include the very same services.”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Health Care Mandate</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6149"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0" name="TextBox 15"/>
          <p:cNvSpPr txBox="1">
            <a:spLocks noChangeArrowheads="1"/>
          </p:cNvSpPr>
          <p:nvPr/>
        </p:nvSpPr>
        <p:spPr bwMode="auto">
          <a:xfrm>
            <a:off x="1014413" y="2027238"/>
            <a:ext cx="691038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a:latin typeface="Calibri" pitchFamily="34" charset="0"/>
              </a:rPr>
              <a:t>Political implications?</a:t>
            </a:r>
          </a:p>
          <a:p>
            <a:pPr eaLnBrk="1" hangingPunct="1"/>
            <a:endParaRPr lang="en-US" sz="1600">
              <a:latin typeface="Calibri" pitchFamily="34" charset="0"/>
            </a:endParaRPr>
          </a:p>
          <a:p>
            <a:pPr eaLnBrk="1" hangingPunct="1"/>
            <a:r>
              <a:rPr lang="en-US" sz="1600">
                <a:latin typeface="Calibri" pitchFamily="34" charset="0"/>
              </a:rPr>
              <a:t>	2008 Presidential Election</a:t>
            </a:r>
          </a:p>
          <a:p>
            <a:pPr eaLnBrk="1" hangingPunct="1"/>
            <a:endParaRPr lang="en-US" sz="1600">
              <a:latin typeface="Calibri" pitchFamily="34" charset="0"/>
            </a:endParaRPr>
          </a:p>
          <a:p>
            <a:pPr eaLnBrk="1" hangingPunct="1"/>
            <a:r>
              <a:rPr lang="en-US" sz="1600">
                <a:latin typeface="Calibri" pitchFamily="34" charset="0"/>
              </a:rPr>
              <a:t>		</a:t>
            </a:r>
            <a:r>
              <a:rPr lang="en-US" sz="1600" u="sng">
                <a:latin typeface="Calibri" pitchFamily="34" charset="0"/>
              </a:rPr>
              <a:t>Obama</a:t>
            </a:r>
            <a:r>
              <a:rPr lang="en-US" sz="1600">
                <a:latin typeface="Calibri" pitchFamily="34" charset="0"/>
              </a:rPr>
              <a:t>		</a:t>
            </a:r>
            <a:r>
              <a:rPr lang="en-US" sz="1600" u="sng">
                <a:latin typeface="Calibri" pitchFamily="34" charset="0"/>
              </a:rPr>
              <a:t>McCain</a:t>
            </a:r>
          </a:p>
          <a:p>
            <a:pPr eaLnBrk="1" hangingPunct="1"/>
            <a:r>
              <a:rPr lang="en-US" sz="1600">
                <a:latin typeface="Calibri" pitchFamily="34" charset="0"/>
              </a:rPr>
              <a:t>Catholics		54%		45%</a:t>
            </a:r>
          </a:p>
          <a:p>
            <a:pPr eaLnBrk="1" hangingPunct="1"/>
            <a:endParaRPr lang="en-US" sz="1600">
              <a:latin typeface="Calibri" pitchFamily="34" charset="0"/>
            </a:endParaRPr>
          </a:p>
          <a:p>
            <a:pPr eaLnBrk="1" hangingPunct="1"/>
            <a:r>
              <a:rPr lang="en-US" sz="1600">
                <a:latin typeface="Calibri" pitchFamily="34" charset="0"/>
              </a:rPr>
              <a:t>Women		56%		43%</a:t>
            </a:r>
          </a:p>
          <a:p>
            <a:pPr eaLnBrk="1" hangingPunct="1"/>
            <a:r>
              <a:rPr lang="en-US" sz="1600">
                <a:latin typeface="Calibri" pitchFamily="34" charset="0"/>
              </a:rPr>
              <a:t>Men		49%		48%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The Rhetoric of Religious Freedom</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7173"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p:nvSpPr>
        <p:spPr>
          <a:xfrm>
            <a:off x="1014413" y="2027238"/>
            <a:ext cx="6910387" cy="3046412"/>
          </a:xfrm>
          <a:prstGeom prst="rect">
            <a:avLst/>
          </a:prstGeom>
          <a:noFill/>
        </p:spPr>
        <p:txBody>
          <a:bodyPr>
            <a:spAutoFit/>
          </a:bodyPr>
          <a:lstStyle/>
          <a:p>
            <a:pPr fontAlgn="auto">
              <a:spcBef>
                <a:spcPts val="0"/>
              </a:spcBef>
              <a:spcAft>
                <a:spcPts val="0"/>
              </a:spcAft>
              <a:defRPr/>
            </a:pPr>
            <a:r>
              <a:rPr lang="en-US" sz="1600" dirty="0">
                <a:latin typeface="+mn-lt"/>
                <a:cs typeface="+mn-cs"/>
              </a:rPr>
              <a:t>Two standard positions:</a:t>
            </a:r>
          </a:p>
          <a:p>
            <a:pPr fontAlgn="auto">
              <a:spcBef>
                <a:spcPts val="0"/>
              </a:spcBef>
              <a:spcAft>
                <a:spcPts val="0"/>
              </a:spcAft>
              <a:defRPr/>
            </a:pPr>
            <a:endParaRPr lang="en-US" sz="1600" dirty="0">
              <a:latin typeface="+mn-lt"/>
              <a:cs typeface="+mn-cs"/>
            </a:endParaRPr>
          </a:p>
          <a:p>
            <a:pPr marL="342900" indent="-342900" fontAlgn="auto">
              <a:spcBef>
                <a:spcPts val="0"/>
              </a:spcBef>
              <a:spcAft>
                <a:spcPts val="0"/>
              </a:spcAft>
              <a:buFontTx/>
              <a:buAutoNum type="arabicPeriod"/>
              <a:defRPr/>
            </a:pPr>
            <a:r>
              <a:rPr lang="en-US" sz="1600" dirty="0">
                <a:latin typeface="+mn-lt"/>
                <a:cs typeface="+mn-cs"/>
              </a:rPr>
              <a:t>General and neutral laws (such as the health care mandate) should apply to everyone.</a:t>
            </a:r>
          </a:p>
          <a:p>
            <a:pPr fontAlgn="auto">
              <a:spcBef>
                <a:spcPts val="0"/>
              </a:spcBef>
              <a:spcAft>
                <a:spcPts val="0"/>
              </a:spcAft>
              <a:defRPr/>
            </a:pPr>
            <a:endParaRPr lang="en-US" sz="1600" dirty="0">
              <a:latin typeface="+mn-lt"/>
              <a:cs typeface="+mn-cs"/>
            </a:endParaRPr>
          </a:p>
          <a:p>
            <a:pPr marL="742950" lvl="1" indent="-285750" fontAlgn="auto">
              <a:spcBef>
                <a:spcPts val="0"/>
              </a:spcBef>
              <a:spcAft>
                <a:spcPts val="0"/>
              </a:spcAft>
              <a:buFont typeface="Arial" pitchFamily="34" charset="0"/>
              <a:buChar char="•"/>
              <a:defRPr/>
            </a:pPr>
            <a:r>
              <a:rPr lang="en-US" sz="1600" dirty="0">
                <a:latin typeface="+mn-lt"/>
                <a:cs typeface="+mn-cs"/>
              </a:rPr>
              <a:t>Primary values espoused are equality, neutrality and non-discrimination.</a:t>
            </a:r>
          </a:p>
          <a:p>
            <a:pPr marL="742950" lvl="1" indent="-285750" fontAlgn="auto">
              <a:spcBef>
                <a:spcPts val="0"/>
              </a:spcBef>
              <a:spcAft>
                <a:spcPts val="0"/>
              </a:spcAft>
              <a:buFont typeface="Arial" pitchFamily="34" charset="0"/>
              <a:buChar char="•"/>
              <a:defRPr/>
            </a:pPr>
            <a:endParaRPr lang="en-US" sz="1600" dirty="0">
              <a:latin typeface="+mn-lt"/>
              <a:cs typeface="+mn-cs"/>
            </a:endParaRPr>
          </a:p>
          <a:p>
            <a:pPr marL="342900" indent="-342900" fontAlgn="auto">
              <a:spcBef>
                <a:spcPts val="0"/>
              </a:spcBef>
              <a:spcAft>
                <a:spcPts val="0"/>
              </a:spcAft>
              <a:buFontTx/>
              <a:buAutoNum type="arabicPeriod" startAt="2"/>
              <a:defRPr/>
            </a:pPr>
            <a:r>
              <a:rPr lang="en-US" sz="1600" dirty="0">
                <a:latin typeface="+mn-lt"/>
                <a:cs typeface="+mn-cs"/>
              </a:rPr>
              <a:t>An exemption is warranted (as matter of policy or under the First Exercise Clause).</a:t>
            </a:r>
          </a:p>
          <a:p>
            <a:pPr fontAlgn="auto">
              <a:spcBef>
                <a:spcPts val="0"/>
              </a:spcBef>
              <a:spcAft>
                <a:spcPts val="0"/>
              </a:spcAft>
              <a:defRPr/>
            </a:pPr>
            <a:endParaRPr lang="en-US" sz="1600" dirty="0">
              <a:latin typeface="+mn-lt"/>
              <a:cs typeface="+mn-cs"/>
            </a:endParaRPr>
          </a:p>
          <a:p>
            <a:pPr marL="800100" lvl="1" indent="-342900" fontAlgn="auto">
              <a:spcBef>
                <a:spcPts val="0"/>
              </a:spcBef>
              <a:spcAft>
                <a:spcPts val="0"/>
              </a:spcAft>
              <a:buFont typeface="Arial" pitchFamily="34" charset="0"/>
              <a:buChar char="•"/>
              <a:defRPr/>
            </a:pPr>
            <a:r>
              <a:rPr lang="en-US" sz="1600" dirty="0">
                <a:latin typeface="+mn-lt"/>
                <a:cs typeface="+mn-cs"/>
              </a:rPr>
              <a:t>Primary values espoused are liberty, conscience, and religious freedom.</a:t>
            </a:r>
          </a:p>
          <a:p>
            <a:pPr marL="342900" indent="-342900" fontAlgn="auto">
              <a:spcBef>
                <a:spcPts val="0"/>
              </a:spcBef>
              <a:spcAft>
                <a:spcPts val="0"/>
              </a:spcAft>
              <a:buFontTx/>
              <a:buAutoNum type="arabicPeriod" startAt="2"/>
              <a:defRPr/>
            </a:pPr>
            <a:endParaRPr lang="en-US" sz="1600" dirty="0">
              <a:latin typeface="+mn-lt"/>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The Root of the Problem</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8197"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TextBox 15"/>
          <p:cNvSpPr txBox="1">
            <a:spLocks noChangeArrowheads="1"/>
          </p:cNvSpPr>
          <p:nvPr/>
        </p:nvSpPr>
        <p:spPr bwMode="auto">
          <a:xfrm>
            <a:off x="1014413" y="2027238"/>
            <a:ext cx="6910387" cy="181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i="1">
                <a:latin typeface="Calibri" pitchFamily="34" charset="0"/>
              </a:rPr>
              <a:t>Employment Division v. Smith </a:t>
            </a:r>
            <a:r>
              <a:rPr lang="en-US" sz="1600">
                <a:latin typeface="Calibri" pitchFamily="34" charset="0"/>
              </a:rPr>
              <a:t>(USSC, 1990)</a:t>
            </a:r>
            <a:endParaRPr lang="en-US" sz="1600" i="1">
              <a:latin typeface="Calibri" pitchFamily="34" charset="0"/>
            </a:endParaRPr>
          </a:p>
          <a:p>
            <a:pPr eaLnBrk="1" hangingPunct="1"/>
            <a:endParaRPr lang="en-US" sz="1600">
              <a:latin typeface="Calibri" pitchFamily="34" charset="0"/>
            </a:endParaRPr>
          </a:p>
          <a:p>
            <a:pPr eaLnBrk="1" hangingPunct="1"/>
            <a:r>
              <a:rPr lang="en-US" sz="1600">
                <a:latin typeface="Calibri" pitchFamily="34" charset="0"/>
              </a:rPr>
              <a:t>Majority (Scalia + 4): general and neutral laws are constitutional even if they burden religious freedom.</a:t>
            </a:r>
          </a:p>
          <a:p>
            <a:pPr eaLnBrk="1" hangingPunct="1"/>
            <a:endParaRPr lang="en-US" sz="1600">
              <a:latin typeface="Calibri" pitchFamily="34" charset="0"/>
            </a:endParaRPr>
          </a:p>
          <a:p>
            <a:pPr eaLnBrk="1" hangingPunct="1"/>
            <a:r>
              <a:rPr lang="en-US" sz="1600">
                <a:latin typeface="Calibri" pitchFamily="34" charset="0"/>
              </a:rPr>
              <a:t>Minority: If laws burden religious freedom, then state must show compelling state interest and narrow tailoring.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General and Neutral Laws</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9221" name="Picture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TextBox 15"/>
          <p:cNvSpPr txBox="1">
            <a:spLocks noChangeArrowheads="1"/>
          </p:cNvSpPr>
          <p:nvPr/>
        </p:nvSpPr>
        <p:spPr bwMode="auto">
          <a:xfrm>
            <a:off x="1014413" y="1676400"/>
            <a:ext cx="6910387"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sz="1600">
              <a:latin typeface="Calibri" pitchFamily="34" charset="0"/>
            </a:endParaRPr>
          </a:p>
          <a:p>
            <a:pPr eaLnBrk="1" hangingPunct="1"/>
            <a:endParaRPr lang="en-US" sz="1600">
              <a:latin typeface="Calibri" pitchFamily="34" charset="0"/>
            </a:endParaRPr>
          </a:p>
          <a:p>
            <a:pPr eaLnBrk="1" hangingPunct="1"/>
            <a:r>
              <a:rPr lang="en-US" sz="1600">
                <a:latin typeface="Calibri" pitchFamily="34" charset="0"/>
              </a:rPr>
              <a:t>Law is general if it applies to everyone.</a:t>
            </a:r>
          </a:p>
          <a:p>
            <a:pPr lvl="1" eaLnBrk="1" hangingPunct="1">
              <a:buFont typeface="Arial" pitchFamily="34" charset="0"/>
              <a:buChar char="•"/>
            </a:pPr>
            <a:r>
              <a:rPr lang="en-US" sz="1600">
                <a:latin typeface="Calibri" pitchFamily="34" charset="0"/>
              </a:rPr>
              <a:t>Strong demand: no exceptions</a:t>
            </a:r>
          </a:p>
          <a:p>
            <a:pPr lvl="1" eaLnBrk="1" hangingPunct="1">
              <a:buFont typeface="Arial" pitchFamily="34" charset="0"/>
              <a:buChar char="•"/>
            </a:pPr>
            <a:r>
              <a:rPr lang="en-US" sz="1600">
                <a:latin typeface="Calibri" pitchFamily="34" charset="0"/>
              </a:rPr>
              <a:t>Weak demand: exceptions permitted if they relate to underlying purpose of the rule</a:t>
            </a:r>
          </a:p>
          <a:p>
            <a:pPr eaLnBrk="1" hangingPunct="1"/>
            <a:endParaRPr lang="en-US" sz="1600">
              <a:latin typeface="Calibri" pitchFamily="34" charset="0"/>
            </a:endParaRPr>
          </a:p>
          <a:p>
            <a:pPr eaLnBrk="1" hangingPunct="1"/>
            <a:r>
              <a:rPr lang="en-US" sz="1600">
                <a:latin typeface="Calibri" pitchFamily="34" charset="0"/>
              </a:rPr>
              <a:t>Law is neutral if it affects everyone in the same way.</a:t>
            </a:r>
          </a:p>
          <a:p>
            <a:pPr lvl="1" eaLnBrk="1" hangingPunct="1">
              <a:buFont typeface="Arial" pitchFamily="34" charset="0"/>
              <a:buChar char="•"/>
            </a:pPr>
            <a:r>
              <a:rPr lang="en-US" sz="1600">
                <a:latin typeface="Calibri" pitchFamily="34" charset="0"/>
              </a:rPr>
              <a:t>Strong demand: everyone is affected similarly</a:t>
            </a:r>
          </a:p>
          <a:p>
            <a:pPr lvl="1" eaLnBrk="1" hangingPunct="1">
              <a:buFont typeface="Arial" pitchFamily="34" charset="0"/>
              <a:buChar char="•"/>
            </a:pPr>
            <a:r>
              <a:rPr lang="en-US" sz="1600">
                <a:latin typeface="Calibri" pitchFamily="34" charset="0"/>
              </a:rPr>
              <a:t>Weak demand: not intended to effect people differently</a:t>
            </a:r>
          </a:p>
          <a:p>
            <a:pPr lvl="1" eaLnBrk="1" hangingPunct="1">
              <a:buFont typeface="Arial" pitchFamily="34" charset="0"/>
              <a:buChar char="•"/>
            </a:pPr>
            <a:endParaRPr lang="en-US" sz="1600">
              <a:latin typeface="Calibri" pitchFamily="34" charset="0"/>
            </a:endParaRPr>
          </a:p>
          <a:p>
            <a:pPr eaLnBrk="1" hangingPunct="1"/>
            <a:r>
              <a:rPr lang="en-US" sz="1600">
                <a:latin typeface="Calibri" pitchFamily="34" charset="0"/>
              </a:rPr>
              <a:t>Strong demands focus on effects.  Weak demands focus on purposes.</a:t>
            </a:r>
          </a:p>
          <a:p>
            <a:pPr lvl="1" eaLnBrk="1" hangingPunct="1">
              <a:buFont typeface="Arial" pitchFamily="34" charset="0"/>
              <a:buChar char="•"/>
            </a:pPr>
            <a:r>
              <a:rPr lang="en-US" sz="1600">
                <a:latin typeface="Calibri" pitchFamily="34" charset="0"/>
              </a:rPr>
              <a:t>This is weaker because we can say, if our hearts are pure and our hands are clean, we did not intend for this law to create a special burden for religious people.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1295400"/>
          </a:xfrm>
          <a:prstGeom prst="rect">
            <a:avLst/>
          </a:prstGeom>
          <a:solidFill>
            <a:srgbClr val="27407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Rectangle 16"/>
          <p:cNvSpPr/>
          <p:nvPr/>
        </p:nvSpPr>
        <p:spPr>
          <a:xfrm>
            <a:off x="0" y="200025"/>
            <a:ext cx="9144000" cy="942975"/>
          </a:xfrm>
          <a:prstGeom prst="rect">
            <a:avLst/>
          </a:prstGeom>
          <a:solidFill>
            <a:srgbClr val="3F557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1"/>
          <p:cNvSpPr txBox="1">
            <a:spLocks/>
          </p:cNvSpPr>
          <p:nvPr/>
        </p:nvSpPr>
        <p:spPr>
          <a:xfrm>
            <a:off x="0" y="304800"/>
            <a:ext cx="9144000" cy="762000"/>
          </a:xfrm>
          <a:prstGeom prst="rect">
            <a:avLst/>
          </a:prstGeom>
          <a:ln w="0" cmpd="sng">
            <a:solidFill>
              <a:schemeClr val="bg2">
                <a:lumMod val="50000"/>
                <a:alpha val="0"/>
              </a:schemeClr>
            </a:solidFill>
          </a:ln>
        </p:spPr>
        <p:txBody>
          <a:bodyPr anchor="ctr">
            <a:normAutofit/>
          </a:bodyPr>
          <a:lstStyle/>
          <a:p>
            <a:pPr algn="ctr" fontAlgn="auto">
              <a:spcAft>
                <a:spcPts val="0"/>
              </a:spcAft>
              <a:defRPr/>
            </a:pPr>
            <a:r>
              <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cs typeface="Calibri"/>
              </a:rPr>
              <a:t>The Rhetoric of Exemptions</a:t>
            </a:r>
            <a:endParaRPr lang="en-US" sz="2800" dirty="0">
              <a:ln>
                <a:solidFill>
                  <a:srgbClr val="C3C198">
                    <a:alpha val="0"/>
                  </a:srgbClr>
                </a:solidFill>
              </a:ln>
              <a:solidFill>
                <a:srgbClr val="C3C198"/>
              </a:solidFill>
              <a:effectLst>
                <a:outerShdw blurRad="38100" dist="38100" dir="2700000" algn="tl">
                  <a:srgbClr val="000000">
                    <a:alpha val="43137"/>
                  </a:srgbClr>
                </a:outerShdw>
              </a:effectLst>
              <a:latin typeface="Century Gothic" pitchFamily="34" charset="0"/>
              <a:ea typeface="+mj-ea"/>
            </a:endParaRPr>
          </a:p>
        </p:txBody>
      </p:sp>
      <p:pic>
        <p:nvPicPr>
          <p:cNvPr id="10245" name="Picture 1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43600"/>
            <a:ext cx="633413" cy="63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Box 15"/>
          <p:cNvSpPr txBox="1">
            <a:spLocks noChangeArrowheads="1"/>
          </p:cNvSpPr>
          <p:nvPr/>
        </p:nvSpPr>
        <p:spPr bwMode="auto">
          <a:xfrm>
            <a:off x="1014413" y="2027238"/>
            <a:ext cx="6910387" cy="353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1600">
                <a:latin typeface="Calibri" pitchFamily="34" charset="0"/>
              </a:rPr>
              <a:t>Second fundamental problem with the rhetoric of religious freedom is how vindicating religious freedom rights are characterized as “exemptions” from the supposedly general and neutral laws.</a:t>
            </a:r>
          </a:p>
          <a:p>
            <a:pPr eaLnBrk="1" hangingPunct="1"/>
            <a:endParaRPr lang="en-US" sz="1600">
              <a:latin typeface="Calibri" pitchFamily="34" charset="0"/>
            </a:endParaRPr>
          </a:p>
          <a:p>
            <a:pPr eaLnBrk="1" hangingPunct="1"/>
            <a:r>
              <a:rPr lang="en-US" sz="1600">
                <a:latin typeface="Calibri" pitchFamily="34" charset="0"/>
              </a:rPr>
              <a:t>Problem: exceptions to general rules are commonplace in the law and they are almost never described as exemptions, or if they are, it is without the loaded characterization of “special treatment” that we see in the context of religious freedom.</a:t>
            </a:r>
          </a:p>
          <a:p>
            <a:pPr eaLnBrk="1" hangingPunct="1"/>
            <a:endParaRPr lang="en-US" sz="1600">
              <a:latin typeface="Calibri" pitchFamily="34" charset="0"/>
            </a:endParaRPr>
          </a:p>
          <a:p>
            <a:pPr eaLnBrk="1" hangingPunct="1"/>
            <a:r>
              <a:rPr lang="en-US" sz="1600">
                <a:latin typeface="Calibri" pitchFamily="34" charset="0"/>
              </a:rPr>
              <a:t>	Criminal law: affirmative defenses and excuses</a:t>
            </a:r>
          </a:p>
          <a:p>
            <a:pPr eaLnBrk="1" hangingPunct="1"/>
            <a:r>
              <a:rPr lang="en-US" sz="1600">
                <a:latin typeface="Calibri" pitchFamily="34" charset="0"/>
              </a:rPr>
              <a:t>	Tort law: contributory negligence, last clear chance, assumption of risk</a:t>
            </a:r>
          </a:p>
          <a:p>
            <a:pPr eaLnBrk="1" hangingPunct="1"/>
            <a:r>
              <a:rPr lang="en-US" sz="1600">
                <a:latin typeface="Calibri" pitchFamily="34" charset="0"/>
              </a:rPr>
              <a:t>	Contract: unconscionability, contracts of adhesion</a:t>
            </a:r>
          </a:p>
          <a:p>
            <a:pPr eaLnBrk="1" hangingPunct="1"/>
            <a:r>
              <a:rPr lang="en-US" sz="1600">
                <a:latin typeface="Calibri" pitchFamily="34" charset="0"/>
              </a:rPr>
              <a:t>	Tax law: exemptions, exclusions, deductions, credits</a:t>
            </a:r>
          </a:p>
          <a:p>
            <a:pPr eaLnBrk="1" hangingPunct="1"/>
            <a:endParaRPr lang="en-US" sz="160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10215</TotalTime>
  <Words>1026</Words>
  <Application>Microsoft Office PowerPoint</Application>
  <PresentationFormat>On-screen Show (4:3)</PresentationFormat>
  <Paragraphs>128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Adobe Heiti Std 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BYU LAW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Gary Doxey</dc:creator>
  <cp:lastModifiedBy>Donlu</cp:lastModifiedBy>
  <cp:revision>443</cp:revision>
  <dcterms:created xsi:type="dcterms:W3CDTF">2012-05-11T15:48:12Z</dcterms:created>
  <dcterms:modified xsi:type="dcterms:W3CDTF">2012-09-05T22:06:17Z</dcterms:modified>
</cp:coreProperties>
</file>